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0"/>
  </p:notesMasterIdLst>
  <p:sldIdLst>
    <p:sldId id="256" r:id="rId2"/>
    <p:sldId id="299" r:id="rId3"/>
    <p:sldId id="307" r:id="rId4"/>
    <p:sldId id="301" r:id="rId5"/>
    <p:sldId id="258" r:id="rId6"/>
    <p:sldId id="282" r:id="rId7"/>
    <p:sldId id="304" r:id="rId8"/>
    <p:sldId id="306" r:id="rId9"/>
    <p:sldId id="291" r:id="rId10"/>
    <p:sldId id="292" r:id="rId11"/>
    <p:sldId id="305" r:id="rId12"/>
    <p:sldId id="290" r:id="rId13"/>
    <p:sldId id="289" r:id="rId14"/>
    <p:sldId id="303" r:id="rId15"/>
    <p:sldId id="293" r:id="rId16"/>
    <p:sldId id="295" r:id="rId17"/>
    <p:sldId id="294" r:id="rId18"/>
    <p:sldId id="302" r:id="rId19"/>
    <p:sldId id="288" r:id="rId20"/>
    <p:sldId id="298" r:id="rId21"/>
    <p:sldId id="308" r:id="rId22"/>
    <p:sldId id="309" r:id="rId23"/>
    <p:sldId id="310" r:id="rId24"/>
    <p:sldId id="311" r:id="rId25"/>
    <p:sldId id="312" r:id="rId26"/>
    <p:sldId id="296" r:id="rId27"/>
    <p:sldId id="297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gan Zasada" initials="LZ" lastIdx="41" clrIdx="0"/>
  <p:cmAuthor id="2" name="Alexander Beaver" initials="AB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39ACB6-8462-4A15-B6FA-DB46E6E039FA}" v="723" dt="2019-12-08T22:45:39.515"/>
    <p1510:client id="{3A476B5B-F5F0-4ACF-9359-BA474437DE5B}" v="8" dt="2019-12-11T07:30:09.098"/>
    <p1510:client id="{43E2596C-82F0-4040-9C8A-729D9042AF2B}" v="598" dt="2019-12-10T23:28:01.945"/>
    <p1510:client id="{6060CF5F-0F6E-42A9-982F-7EA908A8B381}" v="16" dt="2019-12-11T01:56:35.947"/>
    <p1510:client id="{89D781BE-CFE1-4D3C-AF46-190C7AF87AED}" v="1352" dt="2019-10-08T19:53:10.448"/>
    <p1510:client id="{A3615624-F79F-4925-B707-771E11A249D1}" v="156" dt="2019-12-11T04:02:29.328"/>
    <p1510:client id="{AEB55CC0-3996-4447-B74D-8CE7E7185B6C}" v="1" dt="2019-12-09T18:13:57.497"/>
    <p1510:client id="{B280392A-16B6-4683-BD69-859F901C97DE}" v="3" dt="2019-12-09T19:23:37.982"/>
    <p1510:client id="{BAC15D94-044D-429F-A920-5A8FCCB9C4F1}" v="697" dt="2019-12-11T00:20:44.430"/>
    <p1510:client id="{CD30E850-BBFE-4D61-9586-9B27367B6422}" v="162" dt="2019-12-08T01:06:07.365"/>
    <p1510:client id="{D61D8874-00FA-4DF3-98B5-90F378F5647A}" v="1090" dt="2019-12-11T01:27:26.358"/>
    <p1510:client id="{E9919016-948A-4C1D-BC16-91DE7D116899}" v="7" dt="2019-12-09T18:42:24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CE4C7C-BC49-4423-81DA-22CEDA7E8A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BA1F34-800F-4C6D-90D8-9934DC3A1AC2}">
      <dgm:prSet/>
      <dgm:spPr>
        <a:solidFill>
          <a:srgbClr val="C8102E"/>
        </a:solidFill>
      </dgm:spPr>
      <dgm:t>
        <a:bodyPr/>
        <a:lstStyle/>
        <a:p>
          <a:r>
            <a:rPr lang="en-US" dirty="0"/>
            <a:t>The current system has a limited audience and can be difficult to understand</a:t>
          </a:r>
        </a:p>
      </dgm:t>
    </dgm:pt>
    <dgm:pt modelId="{FC5FB6C4-A372-4160-BC54-C5EB5F056288}" type="parTrans" cxnId="{86D01BB1-329B-4FE8-9865-8936FF5EE254}">
      <dgm:prSet/>
      <dgm:spPr/>
      <dgm:t>
        <a:bodyPr/>
        <a:lstStyle/>
        <a:p>
          <a:endParaRPr lang="en-US"/>
        </a:p>
      </dgm:t>
    </dgm:pt>
    <dgm:pt modelId="{2440AA1C-AC41-43F5-A2CE-620469C8E83D}" type="sibTrans" cxnId="{86D01BB1-329B-4FE8-9865-8936FF5EE254}">
      <dgm:prSet/>
      <dgm:spPr/>
      <dgm:t>
        <a:bodyPr/>
        <a:lstStyle/>
        <a:p>
          <a:endParaRPr lang="en-US"/>
        </a:p>
      </dgm:t>
    </dgm:pt>
    <dgm:pt modelId="{67D5C3B5-69DA-4705-890B-CE37C98537FA}">
      <dgm:prSet/>
      <dgm:spPr/>
      <dgm:t>
        <a:bodyPr/>
        <a:lstStyle/>
        <a:p>
          <a:r>
            <a:rPr lang="en-US" b="1" u="sng"/>
            <a:t>Current Audience</a:t>
          </a:r>
          <a:r>
            <a:rPr lang="en-US" b="1"/>
            <a:t>: </a:t>
          </a:r>
          <a:endParaRPr lang="en-US"/>
        </a:p>
      </dgm:t>
    </dgm:pt>
    <dgm:pt modelId="{C5C31E9F-D90A-4645-8DBE-5501744F41F4}" type="parTrans" cxnId="{69DC18CE-0724-431C-BEB9-649B333EDAD2}">
      <dgm:prSet/>
      <dgm:spPr/>
      <dgm:t>
        <a:bodyPr/>
        <a:lstStyle/>
        <a:p>
          <a:endParaRPr lang="en-US"/>
        </a:p>
      </dgm:t>
    </dgm:pt>
    <dgm:pt modelId="{53930C67-1D7C-4E1D-AB7B-DD78E5C94D50}" type="sibTrans" cxnId="{69DC18CE-0724-431C-BEB9-649B333EDAD2}">
      <dgm:prSet/>
      <dgm:spPr/>
      <dgm:t>
        <a:bodyPr/>
        <a:lstStyle/>
        <a:p>
          <a:endParaRPr lang="en-US"/>
        </a:p>
      </dgm:t>
    </dgm:pt>
    <dgm:pt modelId="{58EA6D2F-A14A-4C1D-B713-FE87137F71CE}">
      <dgm:prSet/>
      <dgm:spPr/>
      <dgm:t>
        <a:bodyPr/>
        <a:lstStyle/>
        <a:p>
          <a:r>
            <a:rPr lang="en-US"/>
            <a:t>People who visit the PowerCyber Lab in Coover</a:t>
          </a:r>
        </a:p>
      </dgm:t>
    </dgm:pt>
    <dgm:pt modelId="{4174A5AE-29A9-4BD7-B7F4-CA783DA4BBBE}" type="parTrans" cxnId="{A66A27C0-B106-4D1E-921A-D849CA669A66}">
      <dgm:prSet/>
      <dgm:spPr/>
      <dgm:t>
        <a:bodyPr/>
        <a:lstStyle/>
        <a:p>
          <a:endParaRPr lang="en-US"/>
        </a:p>
      </dgm:t>
    </dgm:pt>
    <dgm:pt modelId="{F23DE7C7-5A5F-4381-B58D-93782701D907}" type="sibTrans" cxnId="{A66A27C0-B106-4D1E-921A-D849CA669A66}">
      <dgm:prSet/>
      <dgm:spPr/>
      <dgm:t>
        <a:bodyPr/>
        <a:lstStyle/>
        <a:p>
          <a:endParaRPr lang="en-US"/>
        </a:p>
      </dgm:t>
    </dgm:pt>
    <dgm:pt modelId="{8EBBC540-54D1-4135-B8CC-2080678E674C}" type="pres">
      <dgm:prSet presAssocID="{8ACE4C7C-BC49-4423-81DA-22CEDA7E8A04}" presName="linear" presStyleCnt="0">
        <dgm:presLayoutVars>
          <dgm:animLvl val="lvl"/>
          <dgm:resizeHandles val="exact"/>
        </dgm:presLayoutVars>
      </dgm:prSet>
      <dgm:spPr/>
    </dgm:pt>
    <dgm:pt modelId="{3B2B6403-33C5-4088-A935-24BA5A66C32B}" type="pres">
      <dgm:prSet presAssocID="{BABA1F34-800F-4C6D-90D8-9934DC3A1AC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441E29F-0601-4711-9AF6-C306A53E7E7A}" type="pres">
      <dgm:prSet presAssocID="{BABA1F34-800F-4C6D-90D8-9934DC3A1AC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8E8E066-B1FF-4AA4-9A17-F8F111E3FDEC}" type="presOf" srcId="{67D5C3B5-69DA-4705-890B-CE37C98537FA}" destId="{2441E29F-0601-4711-9AF6-C306A53E7E7A}" srcOrd="0" destOrd="0" presId="urn:microsoft.com/office/officeart/2005/8/layout/vList2"/>
    <dgm:cxn modelId="{86D01BB1-329B-4FE8-9865-8936FF5EE254}" srcId="{8ACE4C7C-BC49-4423-81DA-22CEDA7E8A04}" destId="{BABA1F34-800F-4C6D-90D8-9934DC3A1AC2}" srcOrd="0" destOrd="0" parTransId="{FC5FB6C4-A372-4160-BC54-C5EB5F056288}" sibTransId="{2440AA1C-AC41-43F5-A2CE-620469C8E83D}"/>
    <dgm:cxn modelId="{4F9365B1-5BFD-4B48-86D7-FCE0CA247E6E}" type="presOf" srcId="{58EA6D2F-A14A-4C1D-B713-FE87137F71CE}" destId="{2441E29F-0601-4711-9AF6-C306A53E7E7A}" srcOrd="0" destOrd="1" presId="urn:microsoft.com/office/officeart/2005/8/layout/vList2"/>
    <dgm:cxn modelId="{90FE89BD-624E-4DA2-9943-3081AAC3E7AE}" type="presOf" srcId="{8ACE4C7C-BC49-4423-81DA-22CEDA7E8A04}" destId="{8EBBC540-54D1-4135-B8CC-2080678E674C}" srcOrd="0" destOrd="0" presId="urn:microsoft.com/office/officeart/2005/8/layout/vList2"/>
    <dgm:cxn modelId="{A66A27C0-B106-4D1E-921A-D849CA669A66}" srcId="{67D5C3B5-69DA-4705-890B-CE37C98537FA}" destId="{58EA6D2F-A14A-4C1D-B713-FE87137F71CE}" srcOrd="0" destOrd="0" parTransId="{4174A5AE-29A9-4BD7-B7F4-CA783DA4BBBE}" sibTransId="{F23DE7C7-5A5F-4381-B58D-93782701D907}"/>
    <dgm:cxn modelId="{69DC18CE-0724-431C-BEB9-649B333EDAD2}" srcId="{BABA1F34-800F-4C6D-90D8-9934DC3A1AC2}" destId="{67D5C3B5-69DA-4705-890B-CE37C98537FA}" srcOrd="0" destOrd="0" parTransId="{C5C31E9F-D90A-4645-8DBE-5501744F41F4}" sibTransId="{53930C67-1D7C-4E1D-AB7B-DD78E5C94D50}"/>
    <dgm:cxn modelId="{15458DD2-93CF-4885-94B2-36CBE7FE7D05}" type="presOf" srcId="{BABA1F34-800F-4C6D-90D8-9934DC3A1AC2}" destId="{3B2B6403-33C5-4088-A935-24BA5A66C32B}" srcOrd="0" destOrd="0" presId="urn:microsoft.com/office/officeart/2005/8/layout/vList2"/>
    <dgm:cxn modelId="{37219908-3868-40E1-88F3-8A391F9CE005}" type="presParOf" srcId="{8EBBC540-54D1-4135-B8CC-2080678E674C}" destId="{3B2B6403-33C5-4088-A935-24BA5A66C32B}" srcOrd="0" destOrd="0" presId="urn:microsoft.com/office/officeart/2005/8/layout/vList2"/>
    <dgm:cxn modelId="{BD873B35-89DD-4AA0-AC72-8F6FAAD96E8C}" type="presParOf" srcId="{8EBBC540-54D1-4135-B8CC-2080678E674C}" destId="{2441E29F-0601-4711-9AF6-C306A53E7E7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818B82-C846-4A98-8675-43695B6FC8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7F71C4-92BB-4671-9DCE-CBA463121016}">
      <dgm:prSet/>
      <dgm:spPr>
        <a:solidFill>
          <a:srgbClr val="C8102E"/>
        </a:solidFill>
      </dgm:spPr>
      <dgm:t>
        <a:bodyPr/>
        <a:lstStyle/>
        <a:p>
          <a:r>
            <a:rPr lang="en-US" dirty="0"/>
            <a:t>The new system will allow for </a:t>
          </a:r>
          <a:r>
            <a:rPr lang="en-US" u="sng" dirty="0"/>
            <a:t>portability</a:t>
          </a:r>
          <a:r>
            <a:rPr lang="en-US" dirty="0"/>
            <a:t>, </a:t>
          </a:r>
          <a:r>
            <a:rPr lang="en-US" u="sng" dirty="0"/>
            <a:t>increased </a:t>
          </a:r>
          <a:r>
            <a:rPr lang="en-US" dirty="0"/>
            <a:t>number of power network </a:t>
          </a:r>
          <a:r>
            <a:rPr lang="en-US" u="sng" dirty="0"/>
            <a:t>nodes</a:t>
          </a:r>
          <a:r>
            <a:rPr lang="en-US" dirty="0"/>
            <a:t>, </a:t>
          </a:r>
          <a:r>
            <a:rPr lang="en-US" u="sng" dirty="0"/>
            <a:t>user interaction</a:t>
          </a:r>
          <a:r>
            <a:rPr lang="en-US" dirty="0"/>
            <a:t>, and a visually </a:t>
          </a:r>
          <a:r>
            <a:rPr lang="en-US" u="sng" dirty="0"/>
            <a:t>aesthetic representation</a:t>
          </a:r>
          <a:r>
            <a:rPr lang="en-US" dirty="0"/>
            <a:t> of any grid (</a:t>
          </a:r>
          <a:r>
            <a:rPr lang="en-US" dirty="0" err="1"/>
            <a:t>ie</a:t>
          </a:r>
          <a:r>
            <a:rPr lang="en-US" dirty="0"/>
            <a:t>. Ames, Iowa, USA, etc.) All of these contributions help </a:t>
          </a:r>
          <a:r>
            <a:rPr lang="en-US" u="sng" dirty="0"/>
            <a:t>increase marketability of power cyber security</a:t>
          </a:r>
          <a:r>
            <a:rPr lang="en-US" dirty="0"/>
            <a:t> around the globe.</a:t>
          </a:r>
        </a:p>
      </dgm:t>
    </dgm:pt>
    <dgm:pt modelId="{B64A97BF-9512-4D06-944D-3799D1FDBBA9}" type="parTrans" cxnId="{D17F6C24-44C1-4564-8BD0-57A9EDA7CEC1}">
      <dgm:prSet/>
      <dgm:spPr/>
      <dgm:t>
        <a:bodyPr/>
        <a:lstStyle/>
        <a:p>
          <a:endParaRPr lang="en-US"/>
        </a:p>
      </dgm:t>
    </dgm:pt>
    <dgm:pt modelId="{9B5ABD6A-C575-4A5C-9326-4AE0FE43E98A}" type="sibTrans" cxnId="{D17F6C24-44C1-4564-8BD0-57A9EDA7CEC1}">
      <dgm:prSet/>
      <dgm:spPr/>
      <dgm:t>
        <a:bodyPr/>
        <a:lstStyle/>
        <a:p>
          <a:endParaRPr lang="en-US"/>
        </a:p>
      </dgm:t>
    </dgm:pt>
    <dgm:pt modelId="{3E175BAF-530B-4028-AEB6-3DF60FF27835}">
      <dgm:prSet/>
      <dgm:spPr/>
      <dgm:t>
        <a:bodyPr/>
        <a:lstStyle/>
        <a:p>
          <a:r>
            <a:rPr lang="en-US" b="1" u="sng"/>
            <a:t>Audience with Wireless Smart-Lights</a:t>
          </a:r>
          <a:r>
            <a:rPr lang="en-US" b="1"/>
            <a:t>:</a:t>
          </a:r>
          <a:endParaRPr lang="en-US"/>
        </a:p>
      </dgm:t>
    </dgm:pt>
    <dgm:pt modelId="{10F08AB0-B12B-402F-BB1D-A0ADAD18FA86}" type="parTrans" cxnId="{294A01DD-E001-4EDA-A6FE-11C7565FA2EF}">
      <dgm:prSet/>
      <dgm:spPr/>
      <dgm:t>
        <a:bodyPr/>
        <a:lstStyle/>
        <a:p>
          <a:endParaRPr lang="en-US"/>
        </a:p>
      </dgm:t>
    </dgm:pt>
    <dgm:pt modelId="{A212A24C-299F-4711-B463-D3C18ABC0A13}" type="sibTrans" cxnId="{294A01DD-E001-4EDA-A6FE-11C7565FA2EF}">
      <dgm:prSet/>
      <dgm:spPr/>
      <dgm:t>
        <a:bodyPr/>
        <a:lstStyle/>
        <a:p>
          <a:endParaRPr lang="en-US"/>
        </a:p>
      </dgm:t>
    </dgm:pt>
    <dgm:pt modelId="{AECD73F2-2255-4551-89DA-A85A5D77D639}">
      <dgm:prSet/>
      <dgm:spPr/>
      <dgm:t>
        <a:bodyPr/>
        <a:lstStyle/>
        <a:p>
          <a:r>
            <a:rPr lang="en-US"/>
            <a:t>Pre, Post, and Current University Students</a:t>
          </a:r>
        </a:p>
      </dgm:t>
    </dgm:pt>
    <dgm:pt modelId="{BE528F97-BA8C-4639-8A92-AFF0ED086A8B}" type="parTrans" cxnId="{39D33C5C-B858-4CC9-B173-CB7BB5CB015F}">
      <dgm:prSet/>
      <dgm:spPr/>
      <dgm:t>
        <a:bodyPr/>
        <a:lstStyle/>
        <a:p>
          <a:endParaRPr lang="en-US"/>
        </a:p>
      </dgm:t>
    </dgm:pt>
    <dgm:pt modelId="{A3D442B8-8D68-4C27-B484-ED4BD18B056F}" type="sibTrans" cxnId="{39D33C5C-B858-4CC9-B173-CB7BB5CB015F}">
      <dgm:prSet/>
      <dgm:spPr/>
      <dgm:t>
        <a:bodyPr/>
        <a:lstStyle/>
        <a:p>
          <a:endParaRPr lang="en-US"/>
        </a:p>
      </dgm:t>
    </dgm:pt>
    <dgm:pt modelId="{9CDF2E05-EA1A-4A53-B276-3A06005276CE}">
      <dgm:prSet/>
      <dgm:spPr/>
      <dgm:t>
        <a:bodyPr/>
        <a:lstStyle/>
        <a:p>
          <a:r>
            <a:rPr lang="en-US"/>
            <a:t>Industry Professionals</a:t>
          </a:r>
        </a:p>
      </dgm:t>
    </dgm:pt>
    <dgm:pt modelId="{44D5BD13-02A8-441B-99F7-D186C36E88FE}" type="parTrans" cxnId="{CEE3FF82-DED7-4257-9338-E3D166FED460}">
      <dgm:prSet/>
      <dgm:spPr/>
      <dgm:t>
        <a:bodyPr/>
        <a:lstStyle/>
        <a:p>
          <a:endParaRPr lang="en-US"/>
        </a:p>
      </dgm:t>
    </dgm:pt>
    <dgm:pt modelId="{33299C8C-10B9-46E2-9B3F-DBF5A66203B9}" type="sibTrans" cxnId="{CEE3FF82-DED7-4257-9338-E3D166FED460}">
      <dgm:prSet/>
      <dgm:spPr/>
      <dgm:t>
        <a:bodyPr/>
        <a:lstStyle/>
        <a:p>
          <a:endParaRPr lang="en-US"/>
        </a:p>
      </dgm:t>
    </dgm:pt>
    <dgm:pt modelId="{058DBE17-D7EE-4F6D-A782-C7CEFD9B8505}">
      <dgm:prSet/>
      <dgm:spPr/>
      <dgm:t>
        <a:bodyPr/>
        <a:lstStyle/>
        <a:p>
          <a:r>
            <a:rPr lang="en-US"/>
            <a:t>Professors/Researchers in and outside of Ames</a:t>
          </a:r>
        </a:p>
      </dgm:t>
    </dgm:pt>
    <dgm:pt modelId="{077B6207-9DE9-47CA-A064-F97680869E36}" type="parTrans" cxnId="{05706027-DA07-4257-BF60-0DBF4F1E097A}">
      <dgm:prSet/>
      <dgm:spPr/>
      <dgm:t>
        <a:bodyPr/>
        <a:lstStyle/>
        <a:p>
          <a:endParaRPr lang="en-US"/>
        </a:p>
      </dgm:t>
    </dgm:pt>
    <dgm:pt modelId="{CD3BC2F3-B08F-4244-85B2-F10A780B9B3F}" type="sibTrans" cxnId="{05706027-DA07-4257-BF60-0DBF4F1E097A}">
      <dgm:prSet/>
      <dgm:spPr/>
      <dgm:t>
        <a:bodyPr/>
        <a:lstStyle/>
        <a:p>
          <a:endParaRPr lang="en-US"/>
        </a:p>
      </dgm:t>
    </dgm:pt>
    <dgm:pt modelId="{7D9AB6EE-3838-4E30-8B92-0CC35FC00D45}">
      <dgm:prSet/>
      <dgm:spPr/>
      <dgm:t>
        <a:bodyPr/>
        <a:lstStyle/>
        <a:p>
          <a:r>
            <a:rPr lang="en-US"/>
            <a:t>Politicians </a:t>
          </a:r>
        </a:p>
      </dgm:t>
    </dgm:pt>
    <dgm:pt modelId="{CA27BB6C-B070-4928-A8C7-D801EB109D9C}" type="parTrans" cxnId="{4F9C2FEA-4CEF-41D6-B6A0-4B342EB8730A}">
      <dgm:prSet/>
      <dgm:spPr/>
      <dgm:t>
        <a:bodyPr/>
        <a:lstStyle/>
        <a:p>
          <a:endParaRPr lang="en-US"/>
        </a:p>
      </dgm:t>
    </dgm:pt>
    <dgm:pt modelId="{D67BDF99-773C-4A25-ADDD-AAA3AD8FF2C1}" type="sibTrans" cxnId="{4F9C2FEA-4CEF-41D6-B6A0-4B342EB8730A}">
      <dgm:prSet/>
      <dgm:spPr/>
      <dgm:t>
        <a:bodyPr/>
        <a:lstStyle/>
        <a:p>
          <a:endParaRPr lang="en-US"/>
        </a:p>
      </dgm:t>
    </dgm:pt>
    <dgm:pt modelId="{D29192B3-0FB4-4CC3-B2E5-DA241D96D511}" type="pres">
      <dgm:prSet presAssocID="{85818B82-C846-4A98-8675-43695B6FC805}" presName="linear" presStyleCnt="0">
        <dgm:presLayoutVars>
          <dgm:animLvl val="lvl"/>
          <dgm:resizeHandles val="exact"/>
        </dgm:presLayoutVars>
      </dgm:prSet>
      <dgm:spPr/>
    </dgm:pt>
    <dgm:pt modelId="{F404B72A-CA13-4950-804A-20E78840F192}" type="pres">
      <dgm:prSet presAssocID="{267F71C4-92BB-4671-9DCE-CBA46312101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8A940B7-3342-4814-B6F4-EB8CEF36B96F}" type="pres">
      <dgm:prSet presAssocID="{267F71C4-92BB-4671-9DCE-CBA46312101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D92CE09-16BA-45FA-A0E0-38806C667E08}" type="presOf" srcId="{3E175BAF-530B-4028-AEB6-3DF60FF27835}" destId="{48A940B7-3342-4814-B6F4-EB8CEF36B96F}" srcOrd="0" destOrd="0" presId="urn:microsoft.com/office/officeart/2005/8/layout/vList2"/>
    <dgm:cxn modelId="{F3DFF113-326F-4F0A-B00C-5CA6F816B371}" type="presOf" srcId="{9CDF2E05-EA1A-4A53-B276-3A06005276CE}" destId="{48A940B7-3342-4814-B6F4-EB8CEF36B96F}" srcOrd="0" destOrd="2" presId="urn:microsoft.com/office/officeart/2005/8/layout/vList2"/>
    <dgm:cxn modelId="{D17F6C24-44C1-4564-8BD0-57A9EDA7CEC1}" srcId="{85818B82-C846-4A98-8675-43695B6FC805}" destId="{267F71C4-92BB-4671-9DCE-CBA463121016}" srcOrd="0" destOrd="0" parTransId="{B64A97BF-9512-4D06-944D-3799D1FDBBA9}" sibTransId="{9B5ABD6A-C575-4A5C-9326-4AE0FE43E98A}"/>
    <dgm:cxn modelId="{05706027-DA07-4257-BF60-0DBF4F1E097A}" srcId="{3E175BAF-530B-4028-AEB6-3DF60FF27835}" destId="{058DBE17-D7EE-4F6D-A782-C7CEFD9B8505}" srcOrd="2" destOrd="0" parTransId="{077B6207-9DE9-47CA-A064-F97680869E36}" sibTransId="{CD3BC2F3-B08F-4244-85B2-F10A780B9B3F}"/>
    <dgm:cxn modelId="{B215645B-BA72-474B-8FD4-8F8553BDA76B}" type="presOf" srcId="{85818B82-C846-4A98-8675-43695B6FC805}" destId="{D29192B3-0FB4-4CC3-B2E5-DA241D96D511}" srcOrd="0" destOrd="0" presId="urn:microsoft.com/office/officeart/2005/8/layout/vList2"/>
    <dgm:cxn modelId="{39D33C5C-B858-4CC9-B173-CB7BB5CB015F}" srcId="{3E175BAF-530B-4028-AEB6-3DF60FF27835}" destId="{AECD73F2-2255-4551-89DA-A85A5D77D639}" srcOrd="0" destOrd="0" parTransId="{BE528F97-BA8C-4639-8A92-AFF0ED086A8B}" sibTransId="{A3D442B8-8D68-4C27-B484-ED4BD18B056F}"/>
    <dgm:cxn modelId="{E2D77B65-2C99-453B-A3A9-45DD5B75F2FA}" type="presOf" srcId="{058DBE17-D7EE-4F6D-A782-C7CEFD9B8505}" destId="{48A940B7-3342-4814-B6F4-EB8CEF36B96F}" srcOrd="0" destOrd="3" presId="urn:microsoft.com/office/officeart/2005/8/layout/vList2"/>
    <dgm:cxn modelId="{7DAB7A55-8FEA-4117-B3D8-29D897DCF7DB}" type="presOf" srcId="{267F71C4-92BB-4671-9DCE-CBA463121016}" destId="{F404B72A-CA13-4950-804A-20E78840F192}" srcOrd="0" destOrd="0" presId="urn:microsoft.com/office/officeart/2005/8/layout/vList2"/>
    <dgm:cxn modelId="{30149355-2037-4975-9625-80405C59D6FE}" type="presOf" srcId="{AECD73F2-2255-4551-89DA-A85A5D77D639}" destId="{48A940B7-3342-4814-B6F4-EB8CEF36B96F}" srcOrd="0" destOrd="1" presId="urn:microsoft.com/office/officeart/2005/8/layout/vList2"/>
    <dgm:cxn modelId="{CEE3FF82-DED7-4257-9338-E3D166FED460}" srcId="{3E175BAF-530B-4028-AEB6-3DF60FF27835}" destId="{9CDF2E05-EA1A-4A53-B276-3A06005276CE}" srcOrd="1" destOrd="0" parTransId="{44D5BD13-02A8-441B-99F7-D186C36E88FE}" sibTransId="{33299C8C-10B9-46E2-9B3F-DBF5A66203B9}"/>
    <dgm:cxn modelId="{56B4BCD8-F747-45A6-B1FF-7CB0D065A61D}" type="presOf" srcId="{7D9AB6EE-3838-4E30-8B92-0CC35FC00D45}" destId="{48A940B7-3342-4814-B6F4-EB8CEF36B96F}" srcOrd="0" destOrd="4" presId="urn:microsoft.com/office/officeart/2005/8/layout/vList2"/>
    <dgm:cxn modelId="{294A01DD-E001-4EDA-A6FE-11C7565FA2EF}" srcId="{267F71C4-92BB-4671-9DCE-CBA463121016}" destId="{3E175BAF-530B-4028-AEB6-3DF60FF27835}" srcOrd="0" destOrd="0" parTransId="{10F08AB0-B12B-402F-BB1D-A0ADAD18FA86}" sibTransId="{A212A24C-299F-4711-B463-D3C18ABC0A13}"/>
    <dgm:cxn modelId="{4F9C2FEA-4CEF-41D6-B6A0-4B342EB8730A}" srcId="{3E175BAF-530B-4028-AEB6-3DF60FF27835}" destId="{7D9AB6EE-3838-4E30-8B92-0CC35FC00D45}" srcOrd="3" destOrd="0" parTransId="{CA27BB6C-B070-4928-A8C7-D801EB109D9C}" sibTransId="{D67BDF99-773C-4A25-ADDD-AAA3AD8FF2C1}"/>
    <dgm:cxn modelId="{750212FB-89C7-4309-AB5E-9A9178C40060}" type="presParOf" srcId="{D29192B3-0FB4-4CC3-B2E5-DA241D96D511}" destId="{F404B72A-CA13-4950-804A-20E78840F192}" srcOrd="0" destOrd="0" presId="urn:microsoft.com/office/officeart/2005/8/layout/vList2"/>
    <dgm:cxn modelId="{DF1DB078-482D-4ED0-9F9E-A1FCCD3EEFCC}" type="presParOf" srcId="{D29192B3-0FB4-4CC3-B2E5-DA241D96D511}" destId="{48A940B7-3342-4814-B6F4-EB8CEF36B96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B6403-33C5-4088-A935-24BA5A66C32B}">
      <dsp:nvSpPr>
        <dsp:cNvPr id="0" name=""/>
        <dsp:cNvSpPr/>
      </dsp:nvSpPr>
      <dsp:spPr>
        <a:xfrm>
          <a:off x="0" y="57383"/>
          <a:ext cx="5181600" cy="2783430"/>
        </a:xfrm>
        <a:prstGeom prst="roundRect">
          <a:avLst/>
        </a:prstGeom>
        <a:solidFill>
          <a:srgbClr val="C8102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The current system has a limited audience and can be difficult to understand</a:t>
          </a:r>
        </a:p>
      </dsp:txBody>
      <dsp:txXfrm>
        <a:off x="135876" y="193259"/>
        <a:ext cx="4909848" cy="2511678"/>
      </dsp:txXfrm>
    </dsp:sp>
    <dsp:sp modelId="{2441E29F-0601-4711-9AF6-C306A53E7E7A}">
      <dsp:nvSpPr>
        <dsp:cNvPr id="0" name=""/>
        <dsp:cNvSpPr/>
      </dsp:nvSpPr>
      <dsp:spPr>
        <a:xfrm>
          <a:off x="0" y="2840814"/>
          <a:ext cx="5181600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b="1" u="sng" kern="1200"/>
            <a:t>Current Audience</a:t>
          </a:r>
          <a:r>
            <a:rPr lang="en-US" sz="3000" b="1" kern="1200"/>
            <a:t>: </a:t>
          </a:r>
          <a:endParaRPr lang="en-US" sz="3000" kern="1200"/>
        </a:p>
        <a:p>
          <a:pPr marL="571500" lvl="2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People who visit the PowerCyber Lab in Coover</a:t>
          </a:r>
        </a:p>
      </dsp:txBody>
      <dsp:txXfrm>
        <a:off x="0" y="2840814"/>
        <a:ext cx="5181600" cy="145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4B72A-CA13-4950-804A-20E78840F192}">
      <dsp:nvSpPr>
        <dsp:cNvPr id="0" name=""/>
        <dsp:cNvSpPr/>
      </dsp:nvSpPr>
      <dsp:spPr>
        <a:xfrm>
          <a:off x="0" y="44603"/>
          <a:ext cx="5534376" cy="2691000"/>
        </a:xfrm>
        <a:prstGeom prst="roundRect">
          <a:avLst/>
        </a:prstGeom>
        <a:solidFill>
          <a:srgbClr val="C8102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new system will allow for </a:t>
          </a:r>
          <a:r>
            <a:rPr lang="en-US" sz="2300" u="sng" kern="1200" dirty="0"/>
            <a:t>portability</a:t>
          </a:r>
          <a:r>
            <a:rPr lang="en-US" sz="2300" kern="1200" dirty="0"/>
            <a:t>, </a:t>
          </a:r>
          <a:r>
            <a:rPr lang="en-US" sz="2300" u="sng" kern="1200" dirty="0"/>
            <a:t>increased </a:t>
          </a:r>
          <a:r>
            <a:rPr lang="en-US" sz="2300" kern="1200" dirty="0"/>
            <a:t>number of power network </a:t>
          </a:r>
          <a:r>
            <a:rPr lang="en-US" sz="2300" u="sng" kern="1200" dirty="0"/>
            <a:t>nodes</a:t>
          </a:r>
          <a:r>
            <a:rPr lang="en-US" sz="2300" kern="1200" dirty="0"/>
            <a:t>, </a:t>
          </a:r>
          <a:r>
            <a:rPr lang="en-US" sz="2300" u="sng" kern="1200" dirty="0"/>
            <a:t>user interaction</a:t>
          </a:r>
          <a:r>
            <a:rPr lang="en-US" sz="2300" kern="1200" dirty="0"/>
            <a:t>, and a visually </a:t>
          </a:r>
          <a:r>
            <a:rPr lang="en-US" sz="2300" u="sng" kern="1200" dirty="0"/>
            <a:t>aesthetic representation</a:t>
          </a:r>
          <a:r>
            <a:rPr lang="en-US" sz="2300" kern="1200" dirty="0"/>
            <a:t> of any grid (</a:t>
          </a:r>
          <a:r>
            <a:rPr lang="en-US" sz="2300" kern="1200" dirty="0" err="1"/>
            <a:t>ie</a:t>
          </a:r>
          <a:r>
            <a:rPr lang="en-US" sz="2300" kern="1200" dirty="0"/>
            <a:t>. Ames, Iowa, USA, etc.) All of these contributions help </a:t>
          </a:r>
          <a:r>
            <a:rPr lang="en-US" sz="2300" u="sng" kern="1200" dirty="0"/>
            <a:t>increase marketability of power cyber security</a:t>
          </a:r>
          <a:r>
            <a:rPr lang="en-US" sz="2300" kern="1200" dirty="0"/>
            <a:t> around the globe.</a:t>
          </a:r>
        </a:p>
      </dsp:txBody>
      <dsp:txXfrm>
        <a:off x="131364" y="175967"/>
        <a:ext cx="5271648" cy="2428272"/>
      </dsp:txXfrm>
    </dsp:sp>
    <dsp:sp modelId="{48A940B7-3342-4814-B6F4-EB8CEF36B96F}">
      <dsp:nvSpPr>
        <dsp:cNvPr id="0" name=""/>
        <dsp:cNvSpPr/>
      </dsp:nvSpPr>
      <dsp:spPr>
        <a:xfrm>
          <a:off x="0" y="2735604"/>
          <a:ext cx="5534376" cy="1571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716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u="sng" kern="1200"/>
            <a:t>Audience with Wireless Smart-Lights</a:t>
          </a:r>
          <a:r>
            <a:rPr lang="en-US" sz="1800" b="1" kern="1200"/>
            <a:t>:</a:t>
          </a:r>
          <a:endParaRPr lang="en-US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Pre, Post, and Current University Students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Industry Professionals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Professors/Researchers in and outside of Ames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Politicians </a:t>
          </a:r>
        </a:p>
      </dsp:txBody>
      <dsp:txXfrm>
        <a:off x="0" y="2735604"/>
        <a:ext cx="5534376" cy="1571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51643-9E84-49AF-AD40-1BE71655D68F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7DD02-E172-4812-925F-66D1AF6A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192000" cy="1828800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1200" y="2514600"/>
            <a:ext cx="8839200" cy="1066800"/>
          </a:xfrm>
        </p:spPr>
        <p:txBody>
          <a:bodyPr anchor="b"/>
          <a:lstStyle>
            <a:lvl1pPr>
              <a:defRPr>
                <a:solidFill>
                  <a:srgbClr val="F1BE4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11200" y="3581400"/>
            <a:ext cx="8331200" cy="1752600"/>
          </a:xfrm>
        </p:spPr>
        <p:txBody>
          <a:bodyPr/>
          <a:lstStyle>
            <a:lvl1pPr marL="0" indent="0">
              <a:buFont typeface="Times" charset="0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83634" y="34893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715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11" descr="ISU LEFT white.eps"/>
          <p:cNvPicPr>
            <a:picLocks noChangeAspect="1"/>
          </p:cNvPicPr>
          <p:nvPr/>
        </p:nvPicPr>
        <p:blipFill>
          <a:blip r:embed="rId2"/>
          <a:srcRect b="38235"/>
          <a:stretch>
            <a:fillRect/>
          </a:stretch>
        </p:blipFill>
        <p:spPr bwMode="auto">
          <a:xfrm>
            <a:off x="711200" y="830264"/>
            <a:ext cx="62992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295400"/>
            <a:ext cx="4876800" cy="457200"/>
          </a:xfr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 dirty="0"/>
              <a:t>Unit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116508686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715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1303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715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18193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6D5E-40FC-48F0-B047-1D602117554B}" type="datetime1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8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9DE1-BC9A-4384-AD3B-D1BB794B0A20}" type="datetime1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64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7E292-85A2-46E4-AD09-496EFAB37F64}" type="datetime1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8102E"/>
              </a:buClr>
              <a:defRPr/>
            </a:lvl1pPr>
            <a:lvl2pPr>
              <a:buClr>
                <a:srgbClr val="C8102E"/>
              </a:buClr>
              <a:defRPr/>
            </a:lvl2pPr>
            <a:lvl3pPr>
              <a:buClr>
                <a:srgbClr val="C8102E"/>
              </a:buClr>
              <a:defRPr/>
            </a:lvl3pPr>
            <a:lvl4pPr>
              <a:buClr>
                <a:srgbClr val="C8102E"/>
              </a:buClr>
              <a:defRPr/>
            </a:lvl4pPr>
            <a:lvl5pPr>
              <a:buClr>
                <a:srgbClr val="C8102E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303" y="63410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6341076"/>
            <a:ext cx="32512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8603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7114" y="631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61233" y="6316362"/>
            <a:ext cx="32512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3199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066800"/>
            <a:ext cx="4978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066800"/>
            <a:ext cx="4978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4735" y="629782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36519" y="6308124"/>
            <a:ext cx="32512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8467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5715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4386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715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7283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715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1948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715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46067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715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32800" y="6324600"/>
            <a:ext cx="32512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20106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096000"/>
            <a:ext cx="12192000" cy="762000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066800"/>
            <a:ext cx="1016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83634" y="34893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7865" y="63218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ISU LEFT white.eps"/>
          <p:cNvPicPr>
            <a:picLocks noChangeAspect="1"/>
          </p:cNvPicPr>
          <p:nvPr/>
        </p:nvPicPr>
        <p:blipFill>
          <a:blip r:embed="rId16"/>
          <a:srcRect b="38235"/>
          <a:stretch>
            <a:fillRect/>
          </a:stretch>
        </p:blipFill>
        <p:spPr bwMode="auto">
          <a:xfrm>
            <a:off x="711200" y="6365928"/>
            <a:ext cx="4267200" cy="26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371070" y="6315101"/>
            <a:ext cx="3906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i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r>
              <a:rPr lang="en-US" dirty="0"/>
              <a:t>SdDec19-16</a:t>
            </a:r>
          </a:p>
        </p:txBody>
      </p:sp>
    </p:spTree>
    <p:extLst>
      <p:ext uri="{BB962C8B-B14F-4D97-AF65-F5344CB8AC3E}">
        <p14:creationId xmlns:p14="http://schemas.microsoft.com/office/powerpoint/2010/main" val="59700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8102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sddec19-16.sd.ece.iastate.edu/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powercybersec.ece.iastate.edu/powercyber/welcome.php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111" y="-580374"/>
            <a:ext cx="12206375" cy="3451524"/>
          </a:xfrm>
        </p:spPr>
        <p:txBody>
          <a:bodyPr/>
          <a:lstStyle/>
          <a:p>
            <a:r>
              <a:rPr lang="en-US" sz="4400" dirty="0">
                <a:cs typeface="Calibri Light"/>
              </a:rPr>
              <a:t>Wireless-Enabled Smart-Lights Hub Prototype</a:t>
            </a:r>
            <a:br>
              <a:rPr lang="en-US" sz="4400" dirty="0">
                <a:cs typeface="Calibri Light"/>
              </a:rPr>
            </a:br>
            <a:r>
              <a:rPr lang="en-US" sz="4400" dirty="0">
                <a:cs typeface="Calibri Light"/>
              </a:rPr>
              <a:t>Senior Design December 2019 Team 16</a:t>
            </a:r>
            <a:br>
              <a:rPr lang="en-US" dirty="0">
                <a:cs typeface="Calibri Light"/>
              </a:rPr>
            </a:br>
            <a:r>
              <a:rPr lang="en-US" sz="2800" dirty="0">
                <a:cs typeface="Calibri Light"/>
                <a:hlinkClick r:id="rId2"/>
              </a:rPr>
              <a:t>http://sddec19-16.sd.ece.iastate.edu/</a:t>
            </a:r>
            <a:endParaRPr lang="en-US" sz="2800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7076" y="2913766"/>
            <a:ext cx="9144000" cy="31941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Alexander Beaver</a:t>
            </a:r>
          </a:p>
          <a:p>
            <a:r>
              <a:rPr lang="en-US" dirty="0">
                <a:ea typeface="+mn-lt"/>
                <a:cs typeface="+mn-lt"/>
              </a:rPr>
              <a:t>Ryan Bush</a:t>
            </a:r>
          </a:p>
          <a:p>
            <a:r>
              <a:rPr lang="en-US" dirty="0">
                <a:ea typeface="+mn-lt"/>
                <a:cs typeface="+mn-lt"/>
              </a:rPr>
              <a:t>Aaron Ramsey</a:t>
            </a:r>
          </a:p>
          <a:p>
            <a:r>
              <a:rPr lang="en-US" dirty="0">
                <a:ea typeface="+mn-lt"/>
                <a:cs typeface="+mn-lt"/>
              </a:rPr>
              <a:t>Logan </a:t>
            </a:r>
            <a:r>
              <a:rPr lang="en-US" dirty="0" err="1">
                <a:ea typeface="+mn-lt"/>
                <a:cs typeface="+mn-lt"/>
              </a:rPr>
              <a:t>Zasada</a:t>
            </a:r>
            <a:endParaRPr lang="en-US" dirty="0" err="1"/>
          </a:p>
          <a:p>
            <a:r>
              <a:rPr lang="en-US" dirty="0">
                <a:cs typeface="Calibri"/>
              </a:rPr>
              <a:t>Alex Nicklaus – Summer Graduate Student</a:t>
            </a:r>
          </a:p>
          <a:p>
            <a:r>
              <a:rPr lang="en-US" dirty="0">
                <a:ea typeface="+mn-lt"/>
                <a:cs typeface="+mn-lt"/>
              </a:rPr>
              <a:t>Dr. Ravikumar Gelli - Client</a:t>
            </a:r>
            <a:endParaRPr lang="en-US" dirty="0"/>
          </a:p>
          <a:p>
            <a:r>
              <a:rPr lang="en-US" dirty="0">
                <a:cs typeface="Calibri"/>
              </a:rPr>
              <a:t>Dr. Manimaran </a:t>
            </a:r>
            <a:r>
              <a:rPr lang="en-US" dirty="0" err="1">
                <a:cs typeface="Calibri"/>
              </a:rPr>
              <a:t>Govindarasu</a:t>
            </a:r>
            <a:r>
              <a:rPr lang="en-US" dirty="0">
                <a:cs typeface="Calibri"/>
              </a:rPr>
              <a:t> - Advisor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1743-8E3E-47FA-B416-6EFF09D0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Module Layout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77E2A-1406-4440-A71C-607223A4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6DDAF-9BDC-45B8-BE9F-963E8BFE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8" descr="A circuit board&#10;&#10;Description generated with very high confidence">
            <a:extLst>
              <a:ext uri="{FF2B5EF4-FFF2-40B4-BE49-F238E27FC236}">
                <a16:creationId xmlns:a16="http://schemas.microsoft.com/office/drawing/2014/main" id="{4286AC4B-961D-405A-94C2-CDD4AEAE6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8074" y="1288296"/>
            <a:ext cx="4665372" cy="4114800"/>
          </a:xfrm>
        </p:spPr>
      </p:pic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80D825C-63CE-48C1-8B50-D32455D01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631" y="4521762"/>
            <a:ext cx="3120701" cy="1114971"/>
          </a:xfrm>
          <a:prstGeom prst="rect">
            <a:avLst/>
          </a:prstGeom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1F279644-D6A2-4ED4-A11A-3C6010EF0209}"/>
              </a:ext>
            </a:extLst>
          </p:cNvPr>
          <p:cNvSpPr/>
          <p:nvPr/>
        </p:nvSpPr>
        <p:spPr bwMode="auto">
          <a:xfrm rot="5400000">
            <a:off x="3892334" y="5041297"/>
            <a:ext cx="921945" cy="120683"/>
          </a:xfrm>
          <a:prstGeom prst="flowChartTerminator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1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1743-8E3E-47FA-B416-6EFF09D0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Module BOM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77E2A-1406-4440-A71C-607223A4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6DDAF-9BDC-45B8-BE9F-963E8BFE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80D825C-63CE-48C1-8B50-D32455D0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87" y="4606429"/>
            <a:ext cx="3120701" cy="1114971"/>
          </a:xfrm>
          <a:prstGeom prst="rect">
            <a:avLst/>
          </a:prstGeom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1F279644-D6A2-4ED4-A11A-3C6010EF0209}"/>
              </a:ext>
            </a:extLst>
          </p:cNvPr>
          <p:cNvSpPr/>
          <p:nvPr/>
        </p:nvSpPr>
        <p:spPr bwMode="auto">
          <a:xfrm rot="5400000">
            <a:off x="7264890" y="5125964"/>
            <a:ext cx="921945" cy="120683"/>
          </a:xfrm>
          <a:prstGeom prst="flowChartTerminator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963F9C9-F59E-4131-B5D2-23FCD9504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62742"/>
              </p:ext>
            </p:extLst>
          </p:nvPr>
        </p:nvGraphicFramePr>
        <p:xfrm>
          <a:off x="1941124" y="1569043"/>
          <a:ext cx="8168640" cy="2225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val="2572049154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val="28489496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090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Board+Assembly</a:t>
                      </a:r>
                      <a:r>
                        <a:rPr lang="en-US" dirty="0"/>
                        <a:t> 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$37*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269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Zigbee Module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7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Battery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91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Housing 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204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5417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561A3FE-555A-45BC-9959-78F4141DA34D}"/>
              </a:ext>
            </a:extLst>
          </p:cNvPr>
          <p:cNvSpPr txBox="1"/>
          <p:nvPr/>
        </p:nvSpPr>
        <p:spPr>
          <a:xfrm>
            <a:off x="1944511" y="4357510"/>
            <a:ext cx="82183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*Purchased en masse</a:t>
            </a:r>
          </a:p>
        </p:txBody>
      </p:sp>
    </p:spTree>
    <p:extLst>
      <p:ext uri="{BB962C8B-B14F-4D97-AF65-F5344CB8AC3E}">
        <p14:creationId xmlns:p14="http://schemas.microsoft.com/office/powerpoint/2010/main" val="370061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1743-8E3E-47FA-B416-6EFF09D0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Module Design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A9244-52C1-47AB-9A29-5E046EEF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714" y="1299481"/>
            <a:ext cx="4853608" cy="4343452"/>
          </a:xfrm>
        </p:spPr>
        <p:txBody>
          <a:bodyPr/>
          <a:lstStyle/>
          <a:p>
            <a:r>
              <a:rPr lang="en-US" sz="2400" dirty="0">
                <a:ea typeface="Geneva"/>
              </a:rPr>
              <a:t>Requirements</a:t>
            </a:r>
          </a:p>
          <a:p>
            <a:pPr lvl="1"/>
            <a:r>
              <a:rPr lang="en-US" sz="2400" dirty="0">
                <a:ea typeface="Geneva"/>
              </a:rPr>
              <a:t>Clarity for soldering parts on</a:t>
            </a:r>
          </a:p>
          <a:p>
            <a:pPr lvl="1"/>
            <a:r>
              <a:rPr lang="en-US" sz="2400" dirty="0">
                <a:ea typeface="Geneva"/>
              </a:rPr>
              <a:t>Making sure everything fits physically</a:t>
            </a:r>
          </a:p>
          <a:p>
            <a:pPr lvl="1"/>
            <a:r>
              <a:rPr lang="en-US" sz="2400" dirty="0">
                <a:ea typeface="Geneva"/>
              </a:rPr>
              <a:t>Scalable design</a:t>
            </a:r>
          </a:p>
          <a:p>
            <a:pPr lvl="1"/>
            <a:r>
              <a:rPr lang="en-US" sz="2400" dirty="0">
                <a:ea typeface="Geneva"/>
              </a:rPr>
              <a:t>Printing 10's of copies of PCB</a:t>
            </a:r>
          </a:p>
          <a:p>
            <a:r>
              <a:rPr lang="en-US" sz="2400" dirty="0">
                <a:ea typeface="Geneva"/>
              </a:rPr>
              <a:t>Magnet</a:t>
            </a:r>
          </a:p>
          <a:p>
            <a:pPr lvl="1"/>
            <a:r>
              <a:rPr lang="en-US" sz="2400" dirty="0">
                <a:ea typeface="Geneva"/>
              </a:rPr>
              <a:t>Loose magnet inside module might short battery terminals</a:t>
            </a:r>
          </a:p>
          <a:p>
            <a:pPr lvl="1"/>
            <a:endParaRPr lang="en-US" dirty="0">
              <a:ea typeface="Genev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77E2A-1406-4440-A71C-607223A4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6DDAF-9BDC-45B8-BE9F-963E8BFE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7" descr="A circuit board&#10;&#10;Description generated with very high confidence">
            <a:extLst>
              <a:ext uri="{FF2B5EF4-FFF2-40B4-BE49-F238E27FC236}">
                <a16:creationId xmlns:a16="http://schemas.microsoft.com/office/drawing/2014/main" id="{F39144D4-71D3-4810-86A6-F21C299DD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031" y="598776"/>
            <a:ext cx="2743200" cy="193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9" descr="A circuit board&#10;&#10;Description generated with very high confidence">
            <a:extLst>
              <a:ext uri="{FF2B5EF4-FFF2-40B4-BE49-F238E27FC236}">
                <a16:creationId xmlns:a16="http://schemas.microsoft.com/office/drawing/2014/main" id="{EE49672F-8FD4-40D7-97B9-8D33335CD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601" y="2764664"/>
            <a:ext cx="2743200" cy="1878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A7EF379-B8DB-4158-BE48-55FE43658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160" y="4881908"/>
            <a:ext cx="3120701" cy="1114971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FECAD923-0A2C-4C72-81B2-690FED4BE2D3}"/>
              </a:ext>
            </a:extLst>
          </p:cNvPr>
          <p:cNvSpPr/>
          <p:nvPr/>
        </p:nvSpPr>
        <p:spPr bwMode="auto">
          <a:xfrm rot="5400000">
            <a:off x="10681863" y="5401443"/>
            <a:ext cx="921945" cy="120683"/>
          </a:xfrm>
          <a:prstGeom prst="flowChartTerminator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22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1743-8E3E-47FA-B416-6EFF09D0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Module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A9244-52C1-47AB-9A29-5E046EEF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714" y="1299481"/>
            <a:ext cx="4853608" cy="4343452"/>
          </a:xfrm>
        </p:spPr>
        <p:txBody>
          <a:bodyPr/>
          <a:lstStyle/>
          <a:p>
            <a:r>
              <a:rPr lang="en-US" sz="2400" dirty="0"/>
              <a:t>Functional Testing</a:t>
            </a:r>
            <a:endParaRPr lang="en-US" dirty="0"/>
          </a:p>
          <a:p>
            <a:pPr lvl="1"/>
            <a:r>
              <a:rPr lang="en-US" sz="2400" dirty="0"/>
              <a:t>Digi XCTU</a:t>
            </a:r>
          </a:p>
          <a:p>
            <a:pPr lvl="1"/>
            <a:r>
              <a:rPr lang="en-US" sz="2400" dirty="0">
                <a:ea typeface="Geneva"/>
              </a:rPr>
              <a:t>Reverse communication</a:t>
            </a:r>
          </a:p>
          <a:p>
            <a:r>
              <a:rPr lang="en-US" sz="2400" dirty="0">
                <a:ea typeface="Geneva"/>
              </a:rPr>
              <a:t>Charge Circuit Testing</a:t>
            </a:r>
          </a:p>
          <a:p>
            <a:r>
              <a:rPr lang="en-US" sz="2400" dirty="0">
                <a:ea typeface="Geneva"/>
              </a:rPr>
              <a:t>Software for hardware verification</a:t>
            </a:r>
          </a:p>
          <a:p>
            <a:r>
              <a:rPr lang="en-US" sz="2400" dirty="0">
                <a:ea typeface="Geneva"/>
              </a:rPr>
              <a:t>Lifetime testing</a:t>
            </a:r>
          </a:p>
          <a:p>
            <a:endParaRPr lang="en-US" sz="2400" dirty="0">
              <a:ea typeface="Geneva"/>
            </a:endParaRPr>
          </a:p>
          <a:p>
            <a:pPr lvl="1"/>
            <a:endParaRPr lang="en-US" dirty="0">
              <a:ea typeface="Genev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77E2A-1406-4440-A71C-607223A4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6DDAF-9BDC-45B8-BE9F-963E8BFE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7" descr="A picture containing white, table, lot, hanging&#10;&#10;Description generated with very high confidence">
            <a:extLst>
              <a:ext uri="{FF2B5EF4-FFF2-40B4-BE49-F238E27FC236}">
                <a16:creationId xmlns:a16="http://schemas.microsoft.com/office/drawing/2014/main" id="{8521C316-9B38-461D-92DD-EEFEAC4D1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362" y="381620"/>
            <a:ext cx="4511614" cy="5160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8934B93-27A9-4AAF-91E8-F424E365A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58" y="4466958"/>
            <a:ext cx="3875156" cy="1386574"/>
          </a:xfrm>
          <a:prstGeom prst="rect">
            <a:avLst/>
          </a:prstGeom>
        </p:spPr>
      </p:pic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90DD12EE-C59C-4799-BF05-9BF67279F832}"/>
              </a:ext>
            </a:extLst>
          </p:cNvPr>
          <p:cNvSpPr/>
          <p:nvPr/>
        </p:nvSpPr>
        <p:spPr bwMode="auto">
          <a:xfrm rot="5400000">
            <a:off x="3518308" y="5126067"/>
            <a:ext cx="1148281" cy="143316"/>
          </a:xfrm>
          <a:prstGeom prst="flowChartTerminator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67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1743-8E3E-47FA-B416-6EFF09D0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Coordinator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A9244-52C1-47AB-9A29-5E046EEF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714" y="1299481"/>
            <a:ext cx="6123608" cy="4343452"/>
          </a:xfrm>
        </p:spPr>
        <p:txBody>
          <a:bodyPr/>
          <a:lstStyle/>
          <a:p>
            <a:r>
              <a:rPr lang="en-US" sz="2400" dirty="0"/>
              <a:t>Functional Testing</a:t>
            </a:r>
            <a:endParaRPr lang="en-US" dirty="0"/>
          </a:p>
          <a:p>
            <a:pPr lvl="1"/>
            <a:r>
              <a:rPr lang="en-US" sz="2400" dirty="0">
                <a:ea typeface="Geneva"/>
              </a:rPr>
              <a:t>Digi XCTU</a:t>
            </a:r>
          </a:p>
          <a:p>
            <a:pPr lvl="1"/>
            <a:r>
              <a:rPr lang="en-US" sz="2400" dirty="0">
                <a:ea typeface="Geneva"/>
              </a:rPr>
              <a:t>Reverse communication from endpoint</a:t>
            </a:r>
          </a:p>
          <a:p>
            <a:endParaRPr lang="en-US" sz="2400" dirty="0">
              <a:ea typeface="Geneva"/>
            </a:endParaRPr>
          </a:p>
          <a:p>
            <a:endParaRPr lang="en-US" sz="2400" dirty="0">
              <a:ea typeface="Geneva"/>
            </a:endParaRPr>
          </a:p>
          <a:p>
            <a:pPr lvl="1"/>
            <a:endParaRPr lang="en-US" dirty="0">
              <a:ea typeface="Genev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77E2A-1406-4440-A71C-607223A4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6DDAF-9BDC-45B8-BE9F-963E8BFE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8934B93-27A9-4AAF-91E8-F424E365A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80" y="4255292"/>
            <a:ext cx="4552489" cy="1598240"/>
          </a:xfrm>
          <a:prstGeom prst="rect">
            <a:avLst/>
          </a:prstGeom>
        </p:spPr>
      </p:pic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90DD12EE-C59C-4799-BF05-9BF67279F832}"/>
              </a:ext>
            </a:extLst>
          </p:cNvPr>
          <p:cNvSpPr/>
          <p:nvPr/>
        </p:nvSpPr>
        <p:spPr bwMode="auto">
          <a:xfrm rot="5400000">
            <a:off x="4040419" y="4970844"/>
            <a:ext cx="555615" cy="538427"/>
          </a:xfrm>
          <a:prstGeom prst="flowChartTerminator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Picture 6" descr="A picture containing table, indoor, sitting, small&#10;&#10;Description generated with very high confidence">
            <a:extLst>
              <a:ext uri="{FF2B5EF4-FFF2-40B4-BE49-F238E27FC236}">
                <a16:creationId xmlns:a16="http://schemas.microsoft.com/office/drawing/2014/main" id="{CBC6DFC7-23EE-4489-88E6-CF5BF39C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845" y="1344934"/>
            <a:ext cx="2743200" cy="2898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96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B774-BA66-4232-A941-537D0E62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Design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7320D-FAF6-42E4-B36C-3C7E68C4D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48" y="1089434"/>
            <a:ext cx="5094942" cy="4295870"/>
          </a:xfrm>
        </p:spPr>
        <p:txBody>
          <a:bodyPr/>
          <a:lstStyle/>
          <a:p>
            <a:r>
              <a:rPr lang="en-US" dirty="0"/>
              <a:t>Interface with </a:t>
            </a:r>
            <a:r>
              <a:rPr lang="en-US" dirty="0" err="1"/>
              <a:t>PowerCyber</a:t>
            </a:r>
            <a:r>
              <a:rPr lang="en-US" dirty="0"/>
              <a:t> lab's system</a:t>
            </a:r>
          </a:p>
          <a:p>
            <a:pPr lvl="1"/>
            <a:r>
              <a:rPr lang="en-US" dirty="0" err="1">
                <a:ea typeface="Geneva"/>
              </a:rPr>
              <a:t>PowerCyber</a:t>
            </a:r>
            <a:r>
              <a:rPr lang="en-US" dirty="0">
                <a:ea typeface="Geneva"/>
              </a:rPr>
              <a:t> lab writes to LightStatus.csv</a:t>
            </a:r>
          </a:p>
          <a:p>
            <a:pPr lvl="1"/>
            <a:r>
              <a:rPr lang="en-US" dirty="0" err="1">
                <a:ea typeface="Geneva"/>
              </a:rPr>
              <a:t>PowerCyber</a:t>
            </a:r>
            <a:r>
              <a:rPr lang="en-US" dirty="0">
                <a:ea typeface="Geneva"/>
              </a:rPr>
              <a:t> lab reads from ButtonStatus.csv</a:t>
            </a:r>
            <a:endParaRPr lang="en-US" dirty="0"/>
          </a:p>
          <a:p>
            <a:r>
              <a:rPr lang="en-US" dirty="0">
                <a:ea typeface="Geneva"/>
              </a:rPr>
              <a:t>Capable of running on most laptops / Raspberry Pi</a:t>
            </a:r>
          </a:p>
          <a:p>
            <a:r>
              <a:rPr lang="en-US" dirty="0">
                <a:ea typeface="Geneva"/>
              </a:rPr>
              <a:t>Legible and understandable code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7C108-C74E-4A9E-AA97-24456034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6842B-CFE2-49B6-B4C6-1EB99684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A8289592-E276-4563-A6A4-2BDF3E48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635" y="872387"/>
            <a:ext cx="2980246" cy="4735003"/>
          </a:xfrm>
          <a:prstGeom prst="rect">
            <a:avLst/>
          </a:prstGeom>
        </p:spPr>
      </p:pic>
      <p:pic>
        <p:nvPicPr>
          <p:cNvPr id="8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3B37314-CF30-4F6E-BE3B-9D993133A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56" y="4263253"/>
            <a:ext cx="4117202" cy="152992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4429054-6073-4958-B7E9-893D2068A23C}"/>
              </a:ext>
            </a:extLst>
          </p:cNvPr>
          <p:cNvSpPr/>
          <p:nvPr/>
        </p:nvSpPr>
        <p:spPr bwMode="auto">
          <a:xfrm>
            <a:off x="7132622" y="4654236"/>
            <a:ext cx="1087924" cy="9823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69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B774-BA66-4232-A941-537D0E62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7C108-C74E-4A9E-AA97-24456034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6842B-CFE2-49B6-B4C6-1EB99684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7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78FD0283-DBA7-4BC1-B74F-560FC0366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8212" y="1200150"/>
            <a:ext cx="5438775" cy="3848100"/>
          </a:xfrm>
        </p:spPr>
      </p:pic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972DE39-7313-433E-978D-E94569E28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29" y="4421403"/>
            <a:ext cx="4282562" cy="152992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95E49AB-38A1-4EED-B3C4-96FBFCB7544D}"/>
              </a:ext>
            </a:extLst>
          </p:cNvPr>
          <p:cNvSpPr/>
          <p:nvPr/>
        </p:nvSpPr>
        <p:spPr bwMode="auto">
          <a:xfrm>
            <a:off x="2158056" y="4812387"/>
            <a:ext cx="1087924" cy="9823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56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B774-BA66-4232-A941-537D0E62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7320D-FAF6-42E4-B36C-3C7E68C4D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48" y="1089434"/>
            <a:ext cx="10160000" cy="4295870"/>
          </a:xfrm>
        </p:spPr>
        <p:txBody>
          <a:bodyPr/>
          <a:lstStyle/>
          <a:p>
            <a:r>
              <a:rPr lang="en-US" dirty="0"/>
              <a:t>Ensure that the entire packet was received before continuing</a:t>
            </a:r>
          </a:p>
          <a:p>
            <a:r>
              <a:rPr lang="en-US" dirty="0"/>
              <a:t>Ensuring that the integrity of the CSV files were not lost when writing to them</a:t>
            </a:r>
          </a:p>
          <a:p>
            <a:r>
              <a:rPr lang="en-US" dirty="0"/>
              <a:t>Best way to read packet from the coordinator.</a:t>
            </a:r>
          </a:p>
          <a:p>
            <a:r>
              <a:rPr lang="en-US" dirty="0"/>
              <a:t>Fitting code into an existing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7C108-C74E-4A9E-AA97-24456034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6842B-CFE2-49B6-B4C6-1EB99684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E6403FB-20D4-4941-9EE3-9DE7B1AC4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97" y="3731290"/>
            <a:ext cx="4282562" cy="152992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AA06CD6-AD6F-4128-9BA9-93A0DA487942}"/>
              </a:ext>
            </a:extLst>
          </p:cNvPr>
          <p:cNvSpPr/>
          <p:nvPr/>
        </p:nvSpPr>
        <p:spPr bwMode="auto">
          <a:xfrm>
            <a:off x="2876924" y="4122274"/>
            <a:ext cx="1087924" cy="9823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25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2288-A491-4EA6-9282-63F35B2E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Software: Potential design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B58E1-995F-4313-8ED9-08F93607F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more robust C ZigBee API</a:t>
            </a:r>
            <a:endParaRPr lang="en-US"/>
          </a:p>
          <a:p>
            <a:r>
              <a:rPr lang="en-US" dirty="0"/>
              <a:t>Expand into a GUI</a:t>
            </a:r>
          </a:p>
          <a:p>
            <a:r>
              <a:rPr lang="en-US" dirty="0"/>
              <a:t>Light scripting system for automation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81E41-0E02-430E-9099-BF971FE7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6F914-208E-493E-939F-B63B5993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5F6E766-E76F-49B2-AEB1-B7422F534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77" y="3903818"/>
            <a:ext cx="4282562" cy="152992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9B2DEFD-981F-4A13-850A-E1A20C1E393D}"/>
              </a:ext>
            </a:extLst>
          </p:cNvPr>
          <p:cNvSpPr/>
          <p:nvPr/>
        </p:nvSpPr>
        <p:spPr bwMode="auto">
          <a:xfrm>
            <a:off x="3207603" y="4294802"/>
            <a:ext cx="1087924" cy="9823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17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20DA-B389-42C9-97C9-1FBBE017E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Challenges</a:t>
            </a:r>
          </a:p>
        </p:txBody>
      </p:sp>
      <p:pic>
        <p:nvPicPr>
          <p:cNvPr id="6" name="Picture 6" descr="Charging Station Layout&#10;&#10;Description generated with very high confidence">
            <a:extLst>
              <a:ext uri="{FF2B5EF4-FFF2-40B4-BE49-F238E27FC236}">
                <a16:creationId xmlns:a16="http://schemas.microsoft.com/office/drawing/2014/main" id="{D06758F3-2792-40A5-A404-9EA783939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5481" y="1262958"/>
            <a:ext cx="2787209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8D590-F658-4E03-AC62-338FA3398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2338E-9077-4945-9577-6AFA7135B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878A5-6744-4A90-B3A5-9A5C68058D39}"/>
              </a:ext>
            </a:extLst>
          </p:cNvPr>
          <p:cNvSpPr txBox="1"/>
          <p:nvPr/>
        </p:nvSpPr>
        <p:spPr>
          <a:xfrm>
            <a:off x="484361" y="1344439"/>
            <a:ext cx="6394764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</a:pPr>
            <a:r>
              <a:rPr lang="en-US" sz="2600" dirty="0">
                <a:solidFill>
                  <a:srgbClr val="6E6259"/>
                </a:solidFill>
              </a:rPr>
              <a:t>Constantly evolving design</a:t>
            </a:r>
          </a:p>
          <a:p>
            <a:pPr marL="800100" lvl="1" indent="-34290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</a:pPr>
            <a:r>
              <a:rPr lang="en-US" sz="2600" dirty="0">
                <a:solidFill>
                  <a:srgbClr val="6E6259"/>
                </a:solidFill>
              </a:rPr>
              <a:t>IOT communication</a:t>
            </a: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</a:pPr>
            <a:r>
              <a:rPr lang="en-US" sz="2600" dirty="0">
                <a:solidFill>
                  <a:srgbClr val="6E6259"/>
                </a:solidFill>
              </a:rPr>
              <a:t>Vague requirements at times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</a:pPr>
            <a:r>
              <a:rPr lang="en-US" sz="2600" dirty="0">
                <a:solidFill>
                  <a:srgbClr val="6E6259"/>
                </a:solidFill>
              </a:rPr>
              <a:t>Additional engineering support</a:t>
            </a: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</a:pPr>
            <a:r>
              <a:rPr lang="en-US" sz="2600" dirty="0">
                <a:solidFill>
                  <a:srgbClr val="6E6259"/>
                </a:solidFill>
              </a:rPr>
              <a:t>Limited time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</a:pPr>
            <a:r>
              <a:rPr lang="en-US" sz="2600" dirty="0">
                <a:solidFill>
                  <a:srgbClr val="6E6259"/>
                </a:solidFill>
              </a:rPr>
              <a:t>Creating an enclosure</a:t>
            </a:r>
          </a:p>
        </p:txBody>
      </p:sp>
    </p:spTree>
    <p:extLst>
      <p:ext uri="{BB962C8B-B14F-4D97-AF65-F5344CB8AC3E}">
        <p14:creationId xmlns:p14="http://schemas.microsoft.com/office/powerpoint/2010/main" val="277085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D8D32-06C6-4007-A7C9-2E1633AD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29917"/>
            <a:ext cx="7332253" cy="730730"/>
          </a:xfrm>
        </p:spPr>
        <p:txBody>
          <a:bodyPr/>
          <a:lstStyle/>
          <a:p>
            <a:r>
              <a:rPr lang="en-US" sz="3500" dirty="0" err="1"/>
              <a:t>PowerCyber</a:t>
            </a:r>
            <a:r>
              <a:rPr lang="en-US" sz="3500" dirty="0"/>
              <a:t> Lab - Customer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A88B5D-7C1A-40E6-9081-30D84BA78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76" y="1092560"/>
            <a:ext cx="4605312" cy="4976094"/>
          </a:xfrm>
        </p:spPr>
        <p:txBody>
          <a:bodyPr/>
          <a:lstStyle/>
          <a:p>
            <a:r>
              <a:rPr lang="en-US" sz="2400" dirty="0"/>
              <a:t>Full name is </a:t>
            </a:r>
            <a:r>
              <a:rPr lang="en-US" sz="2400" i="1" dirty="0"/>
              <a:t>Cybersecurity for Power Systems Laboratory</a:t>
            </a:r>
          </a:p>
          <a:p>
            <a:r>
              <a:rPr lang="en-US" sz="2400" dirty="0"/>
              <a:t>Research is focused on, "cyber security framework encompassing attack deterrence, prevention, detection, mitigation, resilience, and attribution", as stated on the Iowa State </a:t>
            </a:r>
            <a:r>
              <a:rPr lang="en-US" sz="2400" dirty="0" err="1"/>
              <a:t>PowerCyber</a:t>
            </a:r>
            <a:r>
              <a:rPr lang="en-US" sz="2400" dirty="0"/>
              <a:t> Lab website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58DD-903C-41E3-AEED-0F6FFC1BA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8340C-DC29-4833-88CA-BEB489D28E9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85163" y="6315075"/>
            <a:ext cx="3906837" cy="365125"/>
          </a:xfrm>
        </p:spPr>
        <p:txBody>
          <a:bodyPr/>
          <a:lstStyle/>
          <a:p>
            <a:r>
              <a:rPr lang="en-US"/>
              <a:t>SdDec19-16</a:t>
            </a:r>
          </a:p>
        </p:txBody>
      </p:sp>
      <p:pic>
        <p:nvPicPr>
          <p:cNvPr id="10" name="Picture 1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C8A59394-7D5D-4869-98E2-B5B4E210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757" y="1134002"/>
            <a:ext cx="6093124" cy="4115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2F6396-66A8-49BE-A823-9719304C4E24}"/>
              </a:ext>
            </a:extLst>
          </p:cNvPr>
          <p:cNvSpPr txBox="1"/>
          <p:nvPr/>
        </p:nvSpPr>
        <p:spPr>
          <a:xfrm>
            <a:off x="5687683" y="5414514"/>
            <a:ext cx="54892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ea typeface="+mn-lt"/>
                <a:cs typeface="+mn-lt"/>
              </a:rPr>
              <a:t>PowerCyber</a:t>
            </a:r>
            <a:r>
              <a:rPr lang="en-US" dirty="0">
                <a:ea typeface="+mn-lt"/>
                <a:cs typeface="+mn-lt"/>
              </a:rPr>
              <a:t> CPS Security Testbed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15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07AC4-3576-4B34-AC0E-906D8635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6EFBA-D795-4F17-A667-DACD2892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42F42-EAD1-4B8D-848B-1C0BB20D5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BC9D83-8FA0-4CB8-873D-E87A001FDBEF}"/>
              </a:ext>
            </a:extLst>
          </p:cNvPr>
          <p:cNvSpPr txBox="1"/>
          <p:nvPr/>
        </p:nvSpPr>
        <p:spPr>
          <a:xfrm>
            <a:off x="612618" y="1261450"/>
            <a:ext cx="5640308" cy="9725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</a:pPr>
            <a:endParaRPr lang="en-US" sz="2600" dirty="0">
              <a:solidFill>
                <a:srgbClr val="6E6259"/>
              </a:solidFill>
              <a:cs typeface="Calibri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</a:pPr>
            <a:endParaRPr lang="en-US" sz="2600" dirty="0">
              <a:solidFill>
                <a:srgbClr val="6E6259"/>
              </a:solidFill>
              <a:cs typeface="Calibri"/>
            </a:endParaRPr>
          </a:p>
        </p:txBody>
      </p:sp>
      <p:pic>
        <p:nvPicPr>
          <p:cNvPr id="3" name="DemoVideo">
            <a:hlinkClick r:id="" action="ppaction://media"/>
            <a:extLst>
              <a:ext uri="{FF2B5EF4-FFF2-40B4-BE49-F238E27FC236}">
                <a16:creationId xmlns:a16="http://schemas.microsoft.com/office/drawing/2014/main" id="{68BD2526-C865-422A-86C4-16EDF2E76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157" y="1302181"/>
            <a:ext cx="7871686" cy="446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1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3939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537-61A8-460F-AC50-85167B1B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 descr="A close up of text on a white surface&#10;&#10;Description generated with high confidence">
            <a:extLst>
              <a:ext uri="{FF2B5EF4-FFF2-40B4-BE49-F238E27FC236}">
                <a16:creationId xmlns:a16="http://schemas.microsoft.com/office/drawing/2014/main" id="{8860B88B-6ADB-4852-BADB-F60232097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7062" y="2877"/>
            <a:ext cx="7355942" cy="609887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159E3-7785-4E6E-AB6F-8B41DD8B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6EE9D-5795-419B-9B41-CD2B60F9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12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537-61A8-460F-AC50-85167B1B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C15E34A-F9C4-4CB9-ABF8-2135EAF09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962" y="2876"/>
            <a:ext cx="7416141" cy="60988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159E3-7785-4E6E-AB6F-8B41DD8B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6EE9D-5795-419B-9B41-CD2B60F9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1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537-61A8-460F-AC50-85167B1B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0C18D4C-6190-4076-B2F1-9530DD333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228" y="2875"/>
            <a:ext cx="7431611" cy="61276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159E3-7785-4E6E-AB6F-8B41DD8B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6EE9D-5795-419B-9B41-CD2B60F9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28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537-61A8-460F-AC50-85167B1B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636029CA-C66A-4279-944D-82B5422C6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476" y="2876"/>
            <a:ext cx="7367118" cy="611325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159E3-7785-4E6E-AB6F-8B41DD8B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6EE9D-5795-419B-9B41-CD2B60F9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73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537-61A8-460F-AC50-85167B1B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 descr="A close up of text on a white surface&#10;&#10;Description generated with high confidence">
            <a:extLst>
              <a:ext uri="{FF2B5EF4-FFF2-40B4-BE49-F238E27FC236}">
                <a16:creationId xmlns:a16="http://schemas.microsoft.com/office/drawing/2014/main" id="{92F06BE9-DAFC-412C-99BF-4684CBCEF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04" y="2876"/>
            <a:ext cx="7973683" cy="599823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159E3-7785-4E6E-AB6F-8B41DD8B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6EE9D-5795-419B-9B41-CD2B60F9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3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1743-8E3E-47FA-B416-6EFF09D0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A9244-52C1-47AB-9A29-5E046EEF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714" y="1299481"/>
            <a:ext cx="4853608" cy="4343452"/>
          </a:xfrm>
        </p:spPr>
        <p:txBody>
          <a:bodyPr/>
          <a:lstStyle/>
          <a:p>
            <a:endParaRPr lang="en-US" dirty="0"/>
          </a:p>
          <a:p>
            <a:pPr marL="457200" lvl="1" indent="0">
              <a:buNone/>
            </a:pPr>
            <a:endParaRPr lang="en-US" dirty="0">
              <a:ea typeface="Geneva"/>
            </a:endParaRPr>
          </a:p>
          <a:p>
            <a:pPr marL="0" indent="0">
              <a:buNone/>
            </a:pPr>
            <a:endParaRPr lang="en-US" dirty="0">
              <a:ea typeface="Geneva"/>
            </a:endParaRPr>
          </a:p>
          <a:p>
            <a:pPr lvl="1"/>
            <a:endParaRPr lang="en-US" dirty="0">
              <a:ea typeface="Genev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77E2A-1406-4440-A71C-607223A4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6DDAF-9BDC-45B8-BE9F-963E8BFE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00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B774-BA66-4232-A941-537D0E62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Prototypes</a:t>
            </a:r>
          </a:p>
        </p:txBody>
      </p:sp>
      <p:pic>
        <p:nvPicPr>
          <p:cNvPr id="6" name="Picture 6" descr="A picture containing circuit&#10;&#10;Description generated with very high confidence">
            <a:extLst>
              <a:ext uri="{FF2B5EF4-FFF2-40B4-BE49-F238E27FC236}">
                <a16:creationId xmlns:a16="http://schemas.microsoft.com/office/drawing/2014/main" id="{0013EECA-7507-4ADC-A6D3-D66D14439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5915" y="1442212"/>
            <a:ext cx="3821024" cy="429587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7C108-C74E-4A9E-AA97-24456034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6842B-CFE2-49B6-B4C6-1EB99684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57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C23A-8BA2-4A98-A7CC-70BC1AE7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Used in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034B4-0293-4F0D-A689-86AE3530B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PowerCyber</a:t>
            </a:r>
            <a:r>
              <a:rPr lang="en-US" dirty="0"/>
              <a:t> Lab Website - </a:t>
            </a:r>
            <a:r>
              <a:rPr lang="en-US" dirty="0">
                <a:ea typeface="+mn-lt"/>
                <a:cs typeface="+mn-lt"/>
                <a:hlinkClick r:id="rId2"/>
              </a:rPr>
              <a:t>http://powercybersec.ece.iastate.edu/powercyber/welcome.php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E1B78-4826-4A06-83A1-16C8E77F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F281D-A98D-4FB7-9801-7CF48841F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65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4919-EBF2-44B3-9A9F-168B0D5B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The 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1BE9F-1263-442E-88F4-410AF462E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92" y="1383789"/>
            <a:ext cx="694762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Light system in </a:t>
            </a:r>
            <a:r>
              <a:rPr lang="en-US" dirty="0" err="1">
                <a:cs typeface="Calibri"/>
              </a:rPr>
              <a:t>PowerCyber</a:t>
            </a:r>
            <a:r>
              <a:rPr lang="en-US" dirty="0">
                <a:cs typeface="Calibri"/>
              </a:rPr>
              <a:t> lab cannot represent a large simulated power network</a:t>
            </a:r>
          </a:p>
          <a:p>
            <a:r>
              <a:rPr lang="en-US" dirty="0">
                <a:ea typeface="+mn-lt"/>
                <a:cs typeface="+mn-lt"/>
              </a:rPr>
              <a:t>The current system isn't marketable to many audiences</a:t>
            </a:r>
            <a:endParaRPr lang="en-US" dirty="0">
              <a:ea typeface="+mn-lt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Current system cannot move out of the lab which creates a lack of portability for the system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Lack of portability means less outreach for power grid cyber security opportunities</a:t>
            </a:r>
            <a:endParaRPr lang="en-US" dirty="0">
              <a:cs typeface="Calibri"/>
            </a:endParaRPr>
          </a:p>
          <a:p>
            <a:endParaRPr lang="en-US" dirty="0">
              <a:ea typeface="Geneva"/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2E29BF-04CF-49B0-9864-EAF576437979}"/>
              </a:ext>
            </a:extLst>
          </p:cNvPr>
          <p:cNvSpPr txBox="1"/>
          <p:nvPr/>
        </p:nvSpPr>
        <p:spPr>
          <a:xfrm>
            <a:off x="7412967" y="5184475"/>
            <a:ext cx="45547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RTDS, Relays with Lights, and Control Center</a:t>
            </a:r>
          </a:p>
        </p:txBody>
      </p:sp>
      <p:pic>
        <p:nvPicPr>
          <p:cNvPr id="8" name="Picture 8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7ADF5DBC-1BEC-4A61-82BB-113B1A701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966" y="1157860"/>
            <a:ext cx="4554747" cy="3741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56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2A90-ED21-4076-A285-6297AEEEA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C74FE62-A6FE-42FB-9611-DBA42DEF19B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13497173"/>
              </p:ext>
            </p:extLst>
          </p:nvPr>
        </p:nvGraphicFramePr>
        <p:xfrm>
          <a:off x="697089" y="1162403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921CD71-C241-4F9A-80FE-B3EFED51442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407593"/>
              </p:ext>
            </p:extLst>
          </p:nvPr>
        </p:nvGraphicFramePr>
        <p:xfrm>
          <a:off x="6228645" y="1162403"/>
          <a:ext cx="553437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761DE-5DF1-41AC-9288-D33F2C1D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C4427-9860-45BD-BC6D-609F319D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7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20F90-E186-47D0-B6DC-FB9060559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Conceptual Sketch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F132336-C658-4402-99B8-E0441FA6C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08" y="1449138"/>
            <a:ext cx="9729729" cy="349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25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1743-8E3E-47FA-B416-6EFF09D0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Module Design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A9244-52C1-47AB-9A29-5E046EEF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714" y="1299481"/>
            <a:ext cx="4853608" cy="4343452"/>
          </a:xfrm>
        </p:spPr>
        <p:txBody>
          <a:bodyPr/>
          <a:lstStyle/>
          <a:p>
            <a:r>
              <a:rPr lang="en-US" sz="2400" dirty="0"/>
              <a:t>Variable color capability</a:t>
            </a:r>
          </a:p>
          <a:p>
            <a:r>
              <a:rPr lang="en-US" sz="2400" dirty="0">
                <a:ea typeface="Geneva"/>
              </a:rPr>
              <a:t>Zigbee Connectivity</a:t>
            </a:r>
          </a:p>
          <a:p>
            <a:r>
              <a:rPr lang="en-US" sz="2400" dirty="0">
                <a:ea typeface="Geneva"/>
              </a:rPr>
              <a:t>Magnetically Mountable</a:t>
            </a:r>
          </a:p>
          <a:p>
            <a:r>
              <a:rPr lang="en-US" sz="2400" dirty="0">
                <a:ea typeface="Geneva"/>
              </a:rPr>
              <a:t>User interface circuit</a:t>
            </a:r>
          </a:p>
          <a:p>
            <a:r>
              <a:rPr lang="en-US" sz="2400" dirty="0">
                <a:ea typeface="Geneva"/>
              </a:rPr>
              <a:t>On board battery charging circuit</a:t>
            </a:r>
          </a:p>
          <a:p>
            <a:r>
              <a:rPr lang="en-US" sz="2400" dirty="0">
                <a:ea typeface="Geneva"/>
              </a:rPr>
              <a:t>8+ hour battery life</a:t>
            </a:r>
          </a:p>
          <a:p>
            <a:r>
              <a:rPr lang="en-US" sz="2400" dirty="0">
                <a:ea typeface="Geneva"/>
              </a:rPr>
              <a:t>Aesthetically pleasing design</a:t>
            </a:r>
          </a:p>
          <a:p>
            <a:endParaRPr lang="en-US" sz="2400" dirty="0">
              <a:ea typeface="Geneva"/>
            </a:endParaRPr>
          </a:p>
          <a:p>
            <a:pPr lvl="1"/>
            <a:endParaRPr lang="en-US" dirty="0">
              <a:ea typeface="Genev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77E2A-1406-4440-A71C-607223A4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6DDAF-9BDC-45B8-BE9F-963E8BFE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6" descr="A picture containing table, indoor, sitting, wall&#10;&#10;Description generated with very high confidence">
            <a:extLst>
              <a:ext uri="{FF2B5EF4-FFF2-40B4-BE49-F238E27FC236}">
                <a16:creationId xmlns:a16="http://schemas.microsoft.com/office/drawing/2014/main" id="{93534CFB-58A2-4601-A6EC-127985471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1" t="17302" r="28855" b="19062"/>
          <a:stretch/>
        </p:blipFill>
        <p:spPr bwMode="auto">
          <a:xfrm>
            <a:off x="6853580" y="1857208"/>
            <a:ext cx="2962716" cy="3125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CB7CF2C-1C68-47DC-BDEB-13F22BC4B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15" y="4814008"/>
            <a:ext cx="3535651" cy="1265862"/>
          </a:xfrm>
          <a:prstGeom prst="rect">
            <a:avLst/>
          </a:prstGeom>
        </p:spPr>
      </p:pic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80F9BECB-5E8E-43EC-91B7-2685E62B93C0}"/>
              </a:ext>
            </a:extLst>
          </p:cNvPr>
          <p:cNvSpPr/>
          <p:nvPr/>
        </p:nvSpPr>
        <p:spPr bwMode="auto">
          <a:xfrm rot="5400000">
            <a:off x="3258023" y="5318454"/>
            <a:ext cx="1004934" cy="248941"/>
          </a:xfrm>
          <a:prstGeom prst="flowChartTerminator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0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2A90-ED21-4076-A285-6297AEEEA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Survey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1CD6E3-4B63-42EB-A7E9-8ABC1711E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422" y="1289403"/>
            <a:ext cx="5181600" cy="4351338"/>
          </a:xfrm>
        </p:spPr>
        <p:txBody>
          <a:bodyPr/>
          <a:lstStyle/>
          <a:p>
            <a:r>
              <a:rPr lang="en-US" sz="2000" dirty="0"/>
              <a:t>Phillips Hue Go – Smart Light w/ hub</a:t>
            </a:r>
          </a:p>
          <a:p>
            <a:pPr lvl="1"/>
            <a:r>
              <a:rPr lang="en-US" sz="2000" dirty="0">
                <a:ea typeface="Geneva"/>
              </a:rPr>
              <a:t>$80</a:t>
            </a:r>
            <a:endParaRPr lang="en-US" sz="2000" dirty="0"/>
          </a:p>
          <a:p>
            <a:pPr lvl="1"/>
            <a:r>
              <a:rPr lang="en-US" sz="2000" dirty="0">
                <a:ea typeface="Geneva"/>
              </a:rPr>
              <a:t>3 hour battery life</a:t>
            </a:r>
          </a:p>
          <a:p>
            <a:r>
              <a:rPr lang="en-US" sz="2000" dirty="0">
                <a:ea typeface="Geneva"/>
              </a:rPr>
              <a:t>E-smart Live Wi-Fi remote lights</a:t>
            </a:r>
          </a:p>
          <a:p>
            <a:pPr lvl="1"/>
            <a:r>
              <a:rPr lang="en-US" sz="2000" dirty="0">
                <a:ea typeface="Geneva"/>
              </a:rPr>
              <a:t>$8-$20 per</a:t>
            </a:r>
          </a:p>
          <a:p>
            <a:pPr lvl="1"/>
            <a:r>
              <a:rPr lang="en-US" sz="2000" dirty="0">
                <a:ea typeface="Geneva"/>
              </a:rPr>
              <a:t>No documentation</a:t>
            </a:r>
          </a:p>
          <a:p>
            <a:r>
              <a:rPr lang="en-US" sz="2000" dirty="0" err="1">
                <a:ea typeface="Geneva"/>
              </a:rPr>
              <a:t>Kude</a:t>
            </a:r>
            <a:r>
              <a:rPr lang="en-US" sz="2000" dirty="0">
                <a:ea typeface="Geneva"/>
              </a:rPr>
              <a:t> Wi-Fi remote lights</a:t>
            </a:r>
          </a:p>
          <a:p>
            <a:pPr lvl="1"/>
            <a:r>
              <a:rPr lang="en-US" sz="2000" dirty="0">
                <a:ea typeface="Geneva"/>
              </a:rPr>
              <a:t>$17</a:t>
            </a:r>
          </a:p>
          <a:p>
            <a:pPr lvl="1"/>
            <a:r>
              <a:rPr lang="en-US" sz="2000" dirty="0">
                <a:ea typeface="Geneva"/>
              </a:rPr>
              <a:t>No Documentation</a:t>
            </a:r>
          </a:p>
          <a:p>
            <a:r>
              <a:rPr lang="en-US" sz="2000" dirty="0">
                <a:ea typeface="Geneva"/>
              </a:rPr>
              <a:t>Other</a:t>
            </a:r>
          </a:p>
          <a:p>
            <a:pPr lvl="1"/>
            <a:r>
              <a:rPr lang="en-US" sz="2000" dirty="0">
                <a:ea typeface="Geneva"/>
              </a:rPr>
              <a:t>Expensive</a:t>
            </a:r>
          </a:p>
          <a:p>
            <a:pPr lvl="1"/>
            <a:r>
              <a:rPr lang="en-US" sz="2000" dirty="0">
                <a:ea typeface="Geneva"/>
              </a:rPr>
              <a:t>120VAC powered</a:t>
            </a:r>
          </a:p>
          <a:p>
            <a:pPr marL="457200" lvl="1" indent="0">
              <a:buNone/>
            </a:pPr>
            <a:endParaRPr lang="en-US" sz="2000" dirty="0">
              <a:ea typeface="Geneva"/>
            </a:endParaRPr>
          </a:p>
          <a:p>
            <a:pPr>
              <a:buFont typeface="Courier New" charset="0"/>
              <a:buChar char="o"/>
            </a:pPr>
            <a:endParaRPr lang="en-US" sz="2000" dirty="0">
              <a:ea typeface="Geneva"/>
            </a:endParaRP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761DE-5DF1-41AC-9288-D33F2C1D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C4427-9860-45BD-BC6D-609F319D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11" name="Graphic 11" descr="Upward trend">
            <a:extLst>
              <a:ext uri="{FF2B5EF4-FFF2-40B4-BE49-F238E27FC236}">
                <a16:creationId xmlns:a16="http://schemas.microsoft.com/office/drawing/2014/main" id="{CDCB7272-D3C8-46D9-A80C-8EB82DCA9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7133" y="1010355"/>
            <a:ext cx="4301066" cy="43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7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614B-9912-4AC0-9D86-8B7F8341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Module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A1FB3-6EC2-4DA7-BC5F-4BA1D0865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1066800"/>
            <a:ext cx="4543778" cy="4114800"/>
          </a:xfrm>
        </p:spPr>
        <p:txBody>
          <a:bodyPr/>
          <a:lstStyle/>
          <a:p>
            <a:r>
              <a:rPr lang="en-US" dirty="0"/>
              <a:t>IOT communication using </a:t>
            </a:r>
            <a:r>
              <a:rPr lang="en-US" dirty="0" err="1"/>
              <a:t>ZigBEE</a:t>
            </a:r>
            <a:endParaRPr lang="en-US" dirty="0"/>
          </a:p>
          <a:p>
            <a:r>
              <a:rPr lang="en-US" dirty="0"/>
              <a:t>RGB LED</a:t>
            </a:r>
          </a:p>
          <a:p>
            <a:r>
              <a:rPr lang="en-US" dirty="0"/>
              <a:t>MCP 73833 Charging IC</a:t>
            </a:r>
          </a:p>
          <a:p>
            <a:r>
              <a:rPr lang="en-US" dirty="0"/>
              <a:t>Indicator LEDs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5F3D1-3CED-4125-A36B-BC4FE11F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BC1F2-AC0E-42BE-B75B-CE62CF22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D142494-484C-4B86-89F4-5F4D76D80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513" y="1647874"/>
            <a:ext cx="6129865" cy="2786142"/>
          </a:xfrm>
          <a:prstGeom prst="rect">
            <a:avLst/>
          </a:prstGeom>
        </p:spPr>
      </p:pic>
      <p:pic>
        <p:nvPicPr>
          <p:cNvPr id="1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25639F2-8F73-47C3-9355-BD3CC0D60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14" y="4306007"/>
            <a:ext cx="3535651" cy="1265862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41223C5D-58D1-471C-8CC9-B2A5951F831E}"/>
              </a:ext>
            </a:extLst>
          </p:cNvPr>
          <p:cNvSpPr/>
          <p:nvPr/>
        </p:nvSpPr>
        <p:spPr bwMode="auto">
          <a:xfrm rot="5400000">
            <a:off x="4147023" y="4810453"/>
            <a:ext cx="1004934" cy="248941"/>
          </a:xfrm>
          <a:prstGeom prst="flowChartTerminator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1743-8E3E-47FA-B416-6EFF09D0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" y="-5751"/>
            <a:ext cx="3145767" cy="1473679"/>
          </a:xfrm>
        </p:spPr>
        <p:txBody>
          <a:bodyPr/>
          <a:lstStyle/>
          <a:p>
            <a:r>
              <a:rPr lang="en-US" dirty="0"/>
              <a:t>Light Module </a:t>
            </a:r>
            <a:br>
              <a:rPr lang="en-US" dirty="0"/>
            </a:br>
            <a:r>
              <a:rPr lang="en-US" dirty="0"/>
              <a:t> Schematic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77E2A-1406-4440-A71C-607223A4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SdDec19-16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6DDAF-9BDC-45B8-BE9F-963E8BFE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9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0406801-F941-47E8-9BC5-FC7AC607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721" y="-1344"/>
            <a:ext cx="8479765" cy="6026800"/>
          </a:xfrm>
          <a:prstGeom prst="rect">
            <a:avLst/>
          </a:prstGeom>
        </p:spPr>
      </p:pic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C00AB53-BF66-4668-93CA-B99ACA54D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67" y="4881909"/>
            <a:ext cx="2615216" cy="933902"/>
          </a:xfrm>
          <a:prstGeom prst="rect">
            <a:avLst/>
          </a:prstGeom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3FF4E228-68D1-45F1-8276-8E6ECE373392}"/>
              </a:ext>
            </a:extLst>
          </p:cNvPr>
          <p:cNvSpPr/>
          <p:nvPr/>
        </p:nvSpPr>
        <p:spPr bwMode="auto">
          <a:xfrm rot="5400000">
            <a:off x="2375309" y="5273187"/>
            <a:ext cx="771053" cy="150861"/>
          </a:xfrm>
          <a:prstGeom prst="flowChartTerminator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33623"/>
      </p:ext>
    </p:extLst>
  </p:cSld>
  <p:clrMapOvr>
    <a:masterClrMapping/>
  </p:clrMapOvr>
</p:sld>
</file>

<file path=ppt/theme/theme1.xml><?xml version="1.0" encoding="utf-8"?>
<a:theme xmlns:a="http://schemas.openxmlformats.org/drawingml/2006/main" name="ISU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Univers 67 CondensedBold"/>
        <a:ea typeface=""/>
        <a:cs typeface=""/>
      </a:majorFont>
      <a:minorFont>
        <a:latin typeface="Univers 67 Condensed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SU" id="{EB59892C-4201-4E78-9EB6-8A75CBE0658F}" vid="{B5143FC9-EBF6-4623-A115-AB37A1493C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ISU</Template>
  <TotalTime>54</TotalTime>
  <Words>643</Words>
  <Application>Microsoft Office PowerPoint</Application>
  <PresentationFormat>Widescreen</PresentationFormat>
  <Paragraphs>180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Courier New</vt:lpstr>
      <vt:lpstr>Times</vt:lpstr>
      <vt:lpstr>Univers 65</vt:lpstr>
      <vt:lpstr>Univers 67 CondensedBold</vt:lpstr>
      <vt:lpstr>ISU</vt:lpstr>
      <vt:lpstr>Wireless-Enabled Smart-Lights Hub Prototype Senior Design December 2019 Team 16 http://sddec19-16.sd.ece.iastate.edu/</vt:lpstr>
      <vt:lpstr>PowerCyber Lab - Customer</vt:lpstr>
      <vt:lpstr>The Problem</vt:lpstr>
      <vt:lpstr>Audience</vt:lpstr>
      <vt:lpstr>Conceptual Sketch</vt:lpstr>
      <vt:lpstr>Light Module Design Requirements</vt:lpstr>
      <vt:lpstr>Market Survey</vt:lpstr>
      <vt:lpstr>Light Module Design Choices</vt:lpstr>
      <vt:lpstr>Light Module   Schematic</vt:lpstr>
      <vt:lpstr>Light Module Layout</vt:lpstr>
      <vt:lpstr>Light Module BOM</vt:lpstr>
      <vt:lpstr>Light Module Design Challenges</vt:lpstr>
      <vt:lpstr>Light Module Testing</vt:lpstr>
      <vt:lpstr>Coordinator Module</vt:lpstr>
      <vt:lpstr>Software Design Requirements</vt:lpstr>
      <vt:lpstr>Software Design</vt:lpstr>
      <vt:lpstr>Software Challenges</vt:lpstr>
      <vt:lpstr>Software: Potential design improvements</vt:lpstr>
      <vt:lpstr>Project Challenges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Other Prototypes</vt:lpstr>
      <vt:lpstr>Resources Used 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Ramsey, Aaron F</dc:creator>
  <cp:lastModifiedBy>Logan Zasada</cp:lastModifiedBy>
  <cp:revision>1542</cp:revision>
  <dcterms:created xsi:type="dcterms:W3CDTF">2013-07-15T20:26:40Z</dcterms:created>
  <dcterms:modified xsi:type="dcterms:W3CDTF">2019-12-11T15:52:41Z</dcterms:modified>
</cp:coreProperties>
</file>